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0"/>
  </p:notesMasterIdLst>
  <p:sldIdLst>
    <p:sldId id="415" r:id="rId2"/>
    <p:sldId id="459" r:id="rId3"/>
    <p:sldId id="481" r:id="rId4"/>
    <p:sldId id="482" r:id="rId5"/>
    <p:sldId id="479" r:id="rId6"/>
    <p:sldId id="480" r:id="rId7"/>
    <p:sldId id="460" r:id="rId8"/>
    <p:sldId id="470"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clrMode="gray"/>
  <p:clrMru>
    <a:srgbClr val="FF965E"/>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747" autoAdjust="0"/>
    <p:restoredTop sz="90793" autoAdjust="0"/>
  </p:normalViewPr>
  <p:slideViewPr>
    <p:cSldViewPr>
      <p:cViewPr varScale="1">
        <p:scale>
          <a:sx n="167" d="100"/>
          <a:sy n="167" d="100"/>
        </p:scale>
        <p:origin x="-120" y="-472"/>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9/30/16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a:t>
            </a:r>
            <a:r>
              <a:rPr lang="en-AU" sz="4800" dirty="0" smtClean="0">
                <a:solidFill>
                  <a:srgbClr val="FFFF66"/>
                </a:solidFill>
              </a:rPr>
              <a:t> 10</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2285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4400" b="1" dirty="0" smtClean="0">
                <a:solidFill>
                  <a:schemeClr val="bg1"/>
                </a:solidFill>
                <a:latin typeface="Times New Roman"/>
                <a:ea typeface="Cambria"/>
                <a:cs typeface="Times New Roman"/>
              </a:rPr>
              <a:t>10 </a:t>
            </a:r>
            <a:r>
              <a:rPr lang="en-AU" sz="3200" dirty="0" smtClean="0">
                <a:solidFill>
                  <a:schemeClr val="bg1"/>
                </a:solidFill>
                <a:latin typeface="Times New Roman"/>
                <a:ea typeface="Cambria"/>
                <a:cs typeface="Times New Roman"/>
              </a:rPr>
              <a:t>Brothers, my heart’s desire and prayer to God for them is that they may be saved. </a:t>
            </a:r>
            <a:r>
              <a:rPr lang="en-AU" sz="3200" b="1" baseline="30000" dirty="0" smtClean="0">
                <a:solidFill>
                  <a:schemeClr val="bg1"/>
                </a:solidFill>
                <a:latin typeface="Times New Roman"/>
                <a:ea typeface="Cambria"/>
                <a:cs typeface="Times New Roman"/>
              </a:rPr>
              <a:t>2 </a:t>
            </a:r>
            <a:r>
              <a:rPr lang="en-AU" sz="3200" dirty="0" smtClean="0">
                <a:solidFill>
                  <a:schemeClr val="bg1"/>
                </a:solidFill>
                <a:latin typeface="Times New Roman"/>
                <a:ea typeface="Cambria"/>
                <a:cs typeface="Times New Roman"/>
              </a:rPr>
              <a:t>For I bear them witness that they have a zeal for God, but not according to knowledge. </a:t>
            </a:r>
            <a:r>
              <a:rPr lang="en-AU" sz="3200" b="1" baseline="30000" dirty="0" smtClean="0">
                <a:solidFill>
                  <a:schemeClr val="bg1"/>
                </a:solidFill>
                <a:latin typeface="Times New Roman"/>
                <a:ea typeface="Cambria"/>
                <a:cs typeface="Times New Roman"/>
              </a:rPr>
              <a:t>3 </a:t>
            </a:r>
            <a:r>
              <a:rPr lang="en-AU" sz="3200" dirty="0" smtClean="0">
                <a:solidFill>
                  <a:schemeClr val="bg1"/>
                </a:solidFill>
                <a:latin typeface="Times New Roman"/>
                <a:ea typeface="Cambria"/>
                <a:cs typeface="Times New Roman"/>
              </a:rPr>
              <a:t>For, being ignorant of the righteousness of God, and seeking to establish their own, they did not submit to God’s righteousness. </a:t>
            </a:r>
            <a:r>
              <a:rPr lang="en-AU" sz="3200" b="1" baseline="30000" dirty="0" smtClean="0">
                <a:solidFill>
                  <a:schemeClr val="bg1"/>
                </a:solidFill>
                <a:latin typeface="Times New Roman"/>
                <a:ea typeface="Cambria"/>
                <a:cs typeface="Times New Roman"/>
              </a:rPr>
              <a:t>4 </a:t>
            </a:r>
            <a:r>
              <a:rPr lang="en-AU" sz="3200" dirty="0" smtClean="0">
                <a:solidFill>
                  <a:schemeClr val="bg1"/>
                </a:solidFill>
                <a:latin typeface="Times New Roman"/>
                <a:ea typeface="Cambria"/>
                <a:cs typeface="Times New Roman"/>
              </a:rPr>
              <a:t>For Christ is the end of the law for righteousness to everyone who believes. </a:t>
            </a:r>
            <a:endParaRPr lang="en-US" sz="3200" dirty="0">
              <a:solidFill>
                <a:schemeClr val="bg1"/>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3228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smtClean="0">
                <a:solidFill>
                  <a:srgbClr val="FFFFFF"/>
                </a:solidFill>
                <a:latin typeface="Times New Roman"/>
                <a:ea typeface="Cambria"/>
                <a:cs typeface="Times New Roman"/>
              </a:rPr>
              <a:t>5 </a:t>
            </a:r>
            <a:r>
              <a:rPr lang="en-AU" sz="2800" dirty="0" smtClean="0">
                <a:solidFill>
                  <a:srgbClr val="FFFFFF"/>
                </a:solidFill>
                <a:latin typeface="Times New Roman"/>
                <a:ea typeface="Cambria"/>
                <a:cs typeface="Times New Roman"/>
              </a:rPr>
              <a:t>For Moses writes about the righteousness that is based on the law, that the person who does the commandments shall live by them. </a:t>
            </a:r>
            <a:r>
              <a:rPr lang="en-AU" sz="2800" b="1" baseline="30000" dirty="0" smtClean="0">
                <a:solidFill>
                  <a:srgbClr val="FFFFFF"/>
                </a:solidFill>
                <a:latin typeface="Times New Roman"/>
                <a:ea typeface="Cambria"/>
                <a:cs typeface="Times New Roman"/>
              </a:rPr>
              <a:t>6 </a:t>
            </a:r>
            <a:r>
              <a:rPr lang="en-AU" sz="2800" dirty="0" smtClean="0">
                <a:solidFill>
                  <a:srgbClr val="FFFFFF"/>
                </a:solidFill>
                <a:latin typeface="Times New Roman"/>
                <a:ea typeface="Cambria"/>
                <a:cs typeface="Times New Roman"/>
              </a:rPr>
              <a:t>But the righteousness based on faith says, “Do not say in your heart, ‘Who will ascend into heaven?’ ” (that is, to bring Christ down) </a:t>
            </a:r>
            <a:r>
              <a:rPr lang="en-AU" sz="2800" b="1" baseline="30000" dirty="0" smtClean="0">
                <a:solidFill>
                  <a:srgbClr val="FFFFFF"/>
                </a:solidFill>
                <a:latin typeface="Times New Roman"/>
                <a:ea typeface="Cambria"/>
                <a:cs typeface="Times New Roman"/>
              </a:rPr>
              <a:t>7 </a:t>
            </a:r>
            <a:r>
              <a:rPr lang="en-AU" sz="2800" dirty="0" smtClean="0">
                <a:solidFill>
                  <a:srgbClr val="FFFFFF"/>
                </a:solidFill>
                <a:latin typeface="Times New Roman"/>
                <a:ea typeface="Cambria"/>
                <a:cs typeface="Times New Roman"/>
              </a:rPr>
              <a:t>“or ‘Who will descend into the abyss?’ ” (that is, to bring Christ up from the dead). </a:t>
            </a:r>
            <a:r>
              <a:rPr lang="en-AU" sz="2800" b="1" baseline="30000" dirty="0" smtClean="0">
                <a:solidFill>
                  <a:srgbClr val="FFFFFF"/>
                </a:solidFill>
                <a:latin typeface="Times New Roman"/>
                <a:ea typeface="Cambria"/>
                <a:cs typeface="Times New Roman"/>
              </a:rPr>
              <a:t>8 </a:t>
            </a:r>
            <a:r>
              <a:rPr lang="en-AU" sz="2800" dirty="0" smtClean="0">
                <a:solidFill>
                  <a:srgbClr val="FFFFFF"/>
                </a:solidFill>
                <a:latin typeface="Times New Roman"/>
                <a:ea typeface="Cambria"/>
                <a:cs typeface="Times New Roman"/>
              </a:rPr>
              <a:t>But what does it say? “The word is near you, in your mouth and in your heart” (that is, the word of faith that we proclaim); </a:t>
            </a:r>
            <a:r>
              <a:rPr lang="en-AU" sz="2800" b="1" baseline="30000" dirty="0" smtClean="0">
                <a:solidFill>
                  <a:srgbClr val="FFFFFF"/>
                </a:solidFill>
                <a:latin typeface="Times New Roman"/>
                <a:ea typeface="Cambria"/>
                <a:cs typeface="Times New Roman"/>
              </a:rPr>
              <a:t>9 </a:t>
            </a:r>
            <a:r>
              <a:rPr lang="en-AU" sz="2800" dirty="0" smtClean="0">
                <a:solidFill>
                  <a:srgbClr val="FFFFFF"/>
                </a:solidFill>
                <a:latin typeface="Times New Roman"/>
                <a:ea typeface="Cambria"/>
                <a:cs typeface="Times New Roman"/>
              </a:rPr>
              <a:t>because, if you confess with your mouth that Jesus is Lord and believe in your heart that God raised him from the dead, you will be saved.</a:t>
            </a:r>
            <a:r>
              <a:rPr lang="en-US" sz="2800" dirty="0" smtClean="0">
                <a:solidFill>
                  <a:srgbClr val="FFFFFF"/>
                </a:solidFill>
              </a:rPr>
              <a:t> </a:t>
            </a:r>
            <a:endParaRPr lang="en-US" sz="28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610493"/>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3200" b="1" baseline="30000" dirty="0" smtClean="0">
                <a:solidFill>
                  <a:srgbClr val="FFFFFF"/>
                </a:solidFill>
                <a:latin typeface="Times New Roman"/>
                <a:ea typeface="Cambria"/>
                <a:cs typeface="Times New Roman"/>
              </a:rPr>
              <a:t>10 </a:t>
            </a:r>
            <a:r>
              <a:rPr lang="en-AU" sz="3200" dirty="0" smtClean="0">
                <a:solidFill>
                  <a:srgbClr val="FFFFFF"/>
                </a:solidFill>
                <a:latin typeface="Times New Roman"/>
                <a:ea typeface="Cambria"/>
                <a:cs typeface="Times New Roman"/>
              </a:rPr>
              <a:t>For with the heart one believes and is justified, and with the mouth one confesses and is saved. </a:t>
            </a:r>
            <a:r>
              <a:rPr lang="en-AU" sz="3200" b="1" baseline="30000" dirty="0" smtClean="0">
                <a:solidFill>
                  <a:srgbClr val="FFFFFF"/>
                </a:solidFill>
                <a:latin typeface="Times New Roman"/>
                <a:ea typeface="Cambria"/>
                <a:cs typeface="Times New Roman"/>
              </a:rPr>
              <a:t>11 </a:t>
            </a:r>
            <a:r>
              <a:rPr lang="en-AU" sz="3200" dirty="0" smtClean="0">
                <a:solidFill>
                  <a:srgbClr val="FFFFFF"/>
                </a:solidFill>
                <a:latin typeface="Times New Roman"/>
                <a:ea typeface="Cambria"/>
                <a:cs typeface="Times New Roman"/>
              </a:rPr>
              <a:t>For the Scripture says, “Everyone who believes in him will not be put to shame.” </a:t>
            </a:r>
            <a:r>
              <a:rPr lang="en-AU" sz="3200" b="1" baseline="30000" dirty="0" smtClean="0">
                <a:solidFill>
                  <a:srgbClr val="FFFFFF"/>
                </a:solidFill>
                <a:latin typeface="Times New Roman"/>
                <a:ea typeface="Cambria"/>
                <a:cs typeface="Times New Roman"/>
              </a:rPr>
              <a:t>12 </a:t>
            </a:r>
            <a:r>
              <a:rPr lang="en-AU" sz="3200" dirty="0" smtClean="0">
                <a:solidFill>
                  <a:srgbClr val="FFFFFF"/>
                </a:solidFill>
                <a:latin typeface="Times New Roman"/>
                <a:ea typeface="Cambria"/>
                <a:cs typeface="Times New Roman"/>
              </a:rPr>
              <a:t>For there is no distinction between Jew and Greek; for the same Lord is Lord of all, bestowing his riches on all who call on him. </a:t>
            </a:r>
            <a:r>
              <a:rPr lang="en-AU" sz="3200" b="1" baseline="30000" dirty="0" smtClean="0">
                <a:solidFill>
                  <a:srgbClr val="FFFFFF"/>
                </a:solidFill>
                <a:latin typeface="Times New Roman"/>
                <a:ea typeface="Cambria"/>
                <a:cs typeface="Times New Roman"/>
              </a:rPr>
              <a:t>13 </a:t>
            </a:r>
            <a:r>
              <a:rPr lang="en-AU" sz="3200" dirty="0" smtClean="0">
                <a:solidFill>
                  <a:srgbClr val="FFFFFF"/>
                </a:solidFill>
                <a:latin typeface="Times New Roman"/>
                <a:ea typeface="Cambria"/>
                <a:cs typeface="Times New Roman"/>
              </a:rPr>
              <a:t>For “everyone who calls on the name of the Lord will be saved.”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5902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smtClean="0">
                <a:solidFill>
                  <a:srgbClr val="FFFFFF"/>
                </a:solidFill>
                <a:latin typeface="Times New Roman"/>
                <a:ea typeface="Cambria"/>
                <a:cs typeface="Times New Roman"/>
              </a:rPr>
              <a:t>14 </a:t>
            </a:r>
            <a:r>
              <a:rPr lang="en-AU" sz="3000" dirty="0" smtClean="0">
                <a:solidFill>
                  <a:srgbClr val="FFFFFF"/>
                </a:solidFill>
                <a:latin typeface="Times New Roman"/>
                <a:ea typeface="Cambria"/>
                <a:cs typeface="Times New Roman"/>
              </a:rPr>
              <a:t>How then will they call on him in whom they have not believed? And how are they to believe in him of whom they have never heard? And how are they to hear without someone preaching? </a:t>
            </a:r>
            <a:r>
              <a:rPr lang="en-AU" sz="3000" b="1" baseline="30000" dirty="0" smtClean="0">
                <a:solidFill>
                  <a:srgbClr val="FFFFFF"/>
                </a:solidFill>
                <a:latin typeface="Times New Roman"/>
                <a:ea typeface="Cambria"/>
                <a:cs typeface="Times New Roman"/>
              </a:rPr>
              <a:t>15 </a:t>
            </a:r>
            <a:r>
              <a:rPr lang="en-AU" sz="3000" dirty="0" smtClean="0">
                <a:solidFill>
                  <a:srgbClr val="FFFFFF"/>
                </a:solidFill>
                <a:latin typeface="Times New Roman"/>
                <a:ea typeface="Cambria"/>
                <a:cs typeface="Times New Roman"/>
              </a:rPr>
              <a:t>And how are they to preach unless they are sent? As it is written, “How beautiful are the feet of those who preach the good news!” </a:t>
            </a:r>
            <a:r>
              <a:rPr lang="en-AU" sz="3000" b="1" baseline="30000" dirty="0" smtClean="0">
                <a:solidFill>
                  <a:srgbClr val="FFFFFF"/>
                </a:solidFill>
                <a:latin typeface="Times New Roman"/>
                <a:ea typeface="Cambria"/>
                <a:cs typeface="Times New Roman"/>
              </a:rPr>
              <a:t>16 </a:t>
            </a:r>
            <a:r>
              <a:rPr lang="en-AU" sz="3000" dirty="0" smtClean="0">
                <a:solidFill>
                  <a:srgbClr val="FFFFFF"/>
                </a:solidFill>
                <a:latin typeface="Times New Roman"/>
                <a:ea typeface="Cambria"/>
                <a:cs typeface="Times New Roman"/>
              </a:rPr>
              <a:t>But they have not all obeyed the gospel. For Isaiah says, “Lord, who has believed what he has heard from us?” </a:t>
            </a:r>
            <a:r>
              <a:rPr lang="en-AU" sz="3000" b="1" baseline="30000" dirty="0" smtClean="0">
                <a:solidFill>
                  <a:srgbClr val="FFFFFF"/>
                </a:solidFill>
                <a:latin typeface="Times New Roman"/>
                <a:ea typeface="Cambria"/>
                <a:cs typeface="Times New Roman"/>
              </a:rPr>
              <a:t>17 </a:t>
            </a:r>
            <a:r>
              <a:rPr lang="en-AU" sz="3000" dirty="0" smtClean="0">
                <a:solidFill>
                  <a:srgbClr val="FFFFFF"/>
                </a:solidFill>
                <a:latin typeface="Times New Roman"/>
                <a:ea typeface="Cambria"/>
                <a:cs typeface="Times New Roman"/>
              </a:rPr>
              <a:t>So faith comes from hearing, and hearing through the word of Christ. </a:t>
            </a:r>
            <a:endParaRPr lang="en-US" sz="30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smtClean="0">
                <a:solidFill>
                  <a:srgbClr val="FFFFFF"/>
                </a:solidFill>
                <a:latin typeface="Times New Roman"/>
                <a:ea typeface="Cambria"/>
                <a:cs typeface="Times New Roman"/>
              </a:rPr>
              <a:t>18 </a:t>
            </a:r>
            <a:r>
              <a:rPr lang="en-AU" sz="3200" dirty="0" smtClean="0">
                <a:solidFill>
                  <a:srgbClr val="FFFFFF"/>
                </a:solidFill>
                <a:latin typeface="Times New Roman"/>
                <a:ea typeface="Cambria"/>
                <a:cs typeface="Times New Roman"/>
              </a:rPr>
              <a:t>But I ask, have they not heard? Indeed they have, for </a:t>
            </a:r>
            <a:endParaRPr lang="en-US" sz="3200" dirty="0" smtClean="0">
              <a:solidFill>
                <a:srgbClr val="FFFFFF"/>
              </a:solidFill>
              <a:latin typeface="Times New Roman"/>
              <a:ea typeface="Cambria"/>
              <a:cs typeface="Times New Roman"/>
            </a:endParaRPr>
          </a:p>
          <a:p>
            <a:pPr marL="609600" indent="-609600">
              <a:spcAft>
                <a:spcPts val="0"/>
              </a:spcAft>
              <a:tabLst>
                <a:tab pos="127000" algn="r"/>
                <a:tab pos="254000" algn="l"/>
              </a:tabLst>
            </a:pPr>
            <a:r>
              <a:rPr lang="en-AU" sz="3200" dirty="0" smtClean="0">
                <a:solidFill>
                  <a:srgbClr val="FFFFFF"/>
                </a:solidFill>
                <a:latin typeface="Times New Roman"/>
                <a:ea typeface="Cambria"/>
                <a:cs typeface="Times New Roman"/>
              </a:rPr>
              <a:t>		“Their voice has gone out to all the earth, </a:t>
            </a:r>
            <a:endParaRPr lang="en-US" sz="3200" dirty="0" smtClean="0">
              <a:solidFill>
                <a:srgbClr val="FFFFFF"/>
              </a:solidFill>
              <a:latin typeface="Times New Roman"/>
              <a:ea typeface="Cambria"/>
              <a:cs typeface="Times New Roman"/>
            </a:endParaRPr>
          </a:p>
          <a:p>
            <a:pPr marL="609600" indent="-203200">
              <a:spcAft>
                <a:spcPts val="0"/>
              </a:spcAft>
            </a:pPr>
            <a:r>
              <a:rPr lang="en-AU" sz="3200" dirty="0" smtClean="0">
                <a:solidFill>
                  <a:srgbClr val="FFFFFF"/>
                </a:solidFill>
                <a:latin typeface="Times New Roman"/>
                <a:ea typeface="Cambria"/>
                <a:cs typeface="Times New Roman"/>
              </a:rPr>
              <a:t>and their words to the ends of the world.” </a:t>
            </a:r>
            <a:endParaRPr lang="en-US" sz="3200" dirty="0" smtClean="0">
              <a:solidFill>
                <a:srgbClr val="FFFFFF"/>
              </a:solidFill>
              <a:latin typeface="Times New Roman"/>
              <a:ea typeface="Cambria"/>
              <a:cs typeface="Times New Roman"/>
            </a:endParaRPr>
          </a:p>
          <a:p>
            <a:pPr>
              <a:spcAft>
                <a:spcPts val="0"/>
              </a:spcAft>
            </a:pPr>
            <a:r>
              <a:rPr lang="en-AU" sz="3200" b="1" baseline="30000" dirty="0" smtClean="0">
                <a:solidFill>
                  <a:srgbClr val="FFFFFF"/>
                </a:solidFill>
                <a:latin typeface="Times New Roman"/>
                <a:ea typeface="Cambria"/>
                <a:cs typeface="Times New Roman"/>
              </a:rPr>
              <a:t>19 </a:t>
            </a:r>
            <a:r>
              <a:rPr lang="en-AU" sz="3200" dirty="0" smtClean="0">
                <a:solidFill>
                  <a:srgbClr val="FFFFFF"/>
                </a:solidFill>
                <a:latin typeface="Times New Roman"/>
                <a:ea typeface="Cambria"/>
                <a:cs typeface="Times New Roman"/>
              </a:rPr>
              <a:t>But I ask, did Israel not understand? First Moses says, </a:t>
            </a:r>
            <a:endParaRPr lang="en-US" sz="3200" dirty="0" smtClean="0">
              <a:solidFill>
                <a:srgbClr val="FFFFFF"/>
              </a:solidFill>
              <a:latin typeface="Times New Roman"/>
              <a:ea typeface="Cambria"/>
              <a:cs typeface="Times New Roman"/>
            </a:endParaRPr>
          </a:p>
          <a:p>
            <a:pPr marL="609600" indent="-609600">
              <a:spcAft>
                <a:spcPts val="0"/>
              </a:spcAft>
              <a:tabLst>
                <a:tab pos="127000" algn="r"/>
                <a:tab pos="254000" algn="l"/>
              </a:tabLst>
            </a:pPr>
            <a:r>
              <a:rPr lang="en-AU" sz="3200" dirty="0" smtClean="0">
                <a:solidFill>
                  <a:srgbClr val="FFFFFF"/>
                </a:solidFill>
                <a:latin typeface="Times New Roman"/>
                <a:ea typeface="Cambria"/>
                <a:cs typeface="Times New Roman"/>
              </a:rPr>
              <a:t>		“I will make you jealous of those who are not a nation; </a:t>
            </a:r>
            <a:endParaRPr lang="en-US" sz="3200" dirty="0" smtClean="0">
              <a:solidFill>
                <a:srgbClr val="FFFFFF"/>
              </a:solidFill>
              <a:latin typeface="Times New Roman"/>
              <a:ea typeface="Cambria"/>
              <a:cs typeface="Times New Roman"/>
            </a:endParaRPr>
          </a:p>
          <a:p>
            <a:r>
              <a:rPr lang="en-AU" sz="3200" dirty="0" smtClean="0">
                <a:solidFill>
                  <a:srgbClr val="FFFFFF"/>
                </a:solidFill>
                <a:latin typeface="Times New Roman"/>
                <a:ea typeface="Cambria"/>
                <a:cs typeface="Times New Roman"/>
              </a:rPr>
              <a:t>with a foolish nation I will make you angry.”</a:t>
            </a:r>
            <a:r>
              <a:rPr lang="en-US" sz="3200" dirty="0" smtClean="0">
                <a:solidFill>
                  <a:srgbClr val="FFFFFF"/>
                </a:solidFill>
              </a:rPr>
              <a:t>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4698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smtClean="0">
                <a:solidFill>
                  <a:srgbClr val="FFFFFF"/>
                </a:solidFill>
                <a:latin typeface="Times New Roman"/>
                <a:ea typeface="Cambria"/>
                <a:cs typeface="Times New Roman"/>
              </a:rPr>
              <a:t>20 </a:t>
            </a:r>
            <a:r>
              <a:rPr lang="en-AU" sz="3200" dirty="0" smtClean="0">
                <a:solidFill>
                  <a:srgbClr val="FFFFFF"/>
                </a:solidFill>
                <a:latin typeface="Times New Roman"/>
                <a:ea typeface="Cambria"/>
                <a:cs typeface="Times New Roman"/>
              </a:rPr>
              <a:t>Then Isaiah is so bold as to say, </a:t>
            </a:r>
            <a:endParaRPr lang="en-US" sz="3200" dirty="0" smtClean="0">
              <a:solidFill>
                <a:srgbClr val="FFFFFF"/>
              </a:solidFill>
              <a:latin typeface="Times New Roman"/>
              <a:ea typeface="Cambria"/>
              <a:cs typeface="Times New Roman"/>
            </a:endParaRPr>
          </a:p>
          <a:p>
            <a:pPr marL="609600" indent="-609600">
              <a:spcAft>
                <a:spcPts val="0"/>
              </a:spcAft>
              <a:tabLst>
                <a:tab pos="127000" algn="r"/>
                <a:tab pos="254000" algn="l"/>
              </a:tabLst>
            </a:pPr>
            <a:r>
              <a:rPr lang="en-AU" sz="3200" dirty="0" smtClean="0">
                <a:solidFill>
                  <a:srgbClr val="FFFFFF"/>
                </a:solidFill>
                <a:latin typeface="Times New Roman"/>
                <a:ea typeface="Cambria"/>
                <a:cs typeface="Times New Roman"/>
              </a:rPr>
              <a:t>		“I have been found by those who did not seek me; </a:t>
            </a:r>
            <a:endParaRPr lang="en-US" sz="3200" dirty="0" smtClean="0">
              <a:solidFill>
                <a:srgbClr val="FFFFFF"/>
              </a:solidFill>
              <a:latin typeface="Times New Roman"/>
              <a:ea typeface="Cambria"/>
              <a:cs typeface="Times New Roman"/>
            </a:endParaRPr>
          </a:p>
          <a:p>
            <a:pPr marL="609600" indent="-203200">
              <a:spcAft>
                <a:spcPts val="0"/>
              </a:spcAft>
            </a:pPr>
            <a:r>
              <a:rPr lang="en-AU" sz="3200" dirty="0" smtClean="0">
                <a:solidFill>
                  <a:srgbClr val="FFFFFF"/>
                </a:solidFill>
                <a:latin typeface="Times New Roman"/>
                <a:ea typeface="Cambria"/>
                <a:cs typeface="Times New Roman"/>
              </a:rPr>
              <a:t>I have shown myself to those who did not ask for me.” </a:t>
            </a:r>
            <a:endParaRPr lang="en-US" sz="3200" dirty="0" smtClean="0">
              <a:solidFill>
                <a:srgbClr val="FFFFFF"/>
              </a:solidFill>
              <a:latin typeface="Times New Roman"/>
              <a:ea typeface="Cambria"/>
              <a:cs typeface="Times New Roman"/>
            </a:endParaRPr>
          </a:p>
          <a:p>
            <a:r>
              <a:rPr lang="en-AU" sz="3200" b="1" baseline="30000" dirty="0" smtClean="0">
                <a:solidFill>
                  <a:srgbClr val="FFFFFF"/>
                </a:solidFill>
                <a:latin typeface="Times New Roman"/>
                <a:ea typeface="Cambria"/>
                <a:cs typeface="Times New Roman"/>
              </a:rPr>
              <a:t>21 </a:t>
            </a:r>
            <a:r>
              <a:rPr lang="en-AU" sz="3200" dirty="0" smtClean="0">
                <a:solidFill>
                  <a:srgbClr val="FFFFFF"/>
                </a:solidFill>
                <a:latin typeface="Times New Roman"/>
                <a:ea typeface="Cambria"/>
                <a:cs typeface="Times New Roman"/>
              </a:rPr>
              <a:t>But of Israel he says, “All day long I have held out my hands to a disobedient and contrary people.” </a:t>
            </a:r>
            <a:endParaRPr lang="en-US" sz="32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extBox 9"/>
          <p:cNvSpPr txBox="1"/>
          <p:nvPr/>
        </p:nvSpPr>
        <p:spPr>
          <a:xfrm>
            <a:off x="0" y="0"/>
            <a:ext cx="5715000" cy="461665"/>
          </a:xfrm>
          <a:prstGeom prst="rect">
            <a:avLst/>
          </a:prstGeom>
          <a:noFill/>
          <a:ln w="25400">
            <a:noFill/>
          </a:ln>
        </p:spPr>
        <p:txBody>
          <a:bodyPr wrap="square" rtlCol="0">
            <a:spAutoFit/>
          </a:bodyPr>
          <a:lstStyle/>
          <a:p>
            <a:r>
              <a:rPr lang="en-US" sz="2400" dirty="0" smtClean="0">
                <a:solidFill>
                  <a:srgbClr val="FFFF00"/>
                </a:solidFill>
                <a:latin typeface="Times New Roman"/>
                <a:cs typeface="Times New Roman"/>
              </a:rPr>
              <a:t>1.  Praying for the Salvation of the un-saved</a:t>
            </a:r>
            <a:endParaRPr lang="en-US" sz="2400" dirty="0">
              <a:solidFill>
                <a:srgbClr val="FFFF00"/>
              </a:solidFill>
              <a:latin typeface="Times New Roman"/>
              <a:cs typeface="Times New Roman"/>
            </a:endParaRPr>
          </a:p>
        </p:txBody>
      </p:sp>
      <p:sp>
        <p:nvSpPr>
          <p:cNvPr id="11" name="TextBox 10"/>
          <p:cNvSpPr txBox="1"/>
          <p:nvPr/>
        </p:nvSpPr>
        <p:spPr>
          <a:xfrm>
            <a:off x="0" y="1409700"/>
            <a:ext cx="5715000" cy="461665"/>
          </a:xfrm>
          <a:prstGeom prst="rect">
            <a:avLst/>
          </a:prstGeom>
          <a:noFill/>
          <a:ln w="25400">
            <a:noFill/>
          </a:ln>
        </p:spPr>
        <p:txBody>
          <a:bodyPr wrap="square" rtlCol="0">
            <a:spAutoFit/>
          </a:bodyPr>
          <a:lstStyle/>
          <a:p>
            <a:r>
              <a:rPr lang="en-US" sz="2400" dirty="0" smtClean="0">
                <a:solidFill>
                  <a:srgbClr val="FFFF00"/>
                </a:solidFill>
                <a:latin typeface="Times New Roman"/>
                <a:cs typeface="Times New Roman"/>
              </a:rPr>
              <a:t>2.  To those who are not yet saved</a:t>
            </a:r>
            <a:endParaRPr lang="en-US" sz="2400" dirty="0">
              <a:solidFill>
                <a:srgbClr val="FFFF00"/>
              </a:solidFill>
              <a:latin typeface="Times New Roman"/>
              <a:cs typeface="Times New Roman"/>
            </a:endParaRPr>
          </a:p>
        </p:txBody>
      </p:sp>
      <p:sp>
        <p:nvSpPr>
          <p:cNvPr id="13" name="TextBox 12"/>
          <p:cNvSpPr txBox="1"/>
          <p:nvPr/>
        </p:nvSpPr>
        <p:spPr>
          <a:xfrm>
            <a:off x="0" y="3162300"/>
            <a:ext cx="5715000" cy="461665"/>
          </a:xfrm>
          <a:prstGeom prst="rect">
            <a:avLst/>
          </a:prstGeom>
          <a:noFill/>
          <a:ln w="25400">
            <a:noFill/>
          </a:ln>
        </p:spPr>
        <p:txBody>
          <a:bodyPr wrap="square" rtlCol="0">
            <a:spAutoFit/>
          </a:bodyPr>
          <a:lstStyle/>
          <a:p>
            <a:r>
              <a:rPr lang="en-US" sz="2400" dirty="0" smtClean="0">
                <a:solidFill>
                  <a:srgbClr val="FFFF00"/>
                </a:solidFill>
                <a:latin typeface="Times New Roman"/>
                <a:cs typeface="Times New Roman"/>
              </a:rPr>
              <a:t>3.  Called to </a:t>
            </a:r>
            <a:r>
              <a:rPr lang="en-US" sz="2400" dirty="0" smtClean="0">
                <a:solidFill>
                  <a:srgbClr val="FFFF00"/>
                </a:solidFill>
                <a:latin typeface="Times New Roman"/>
                <a:cs typeface="Times New Roman"/>
              </a:rPr>
              <a:t>Preach</a:t>
            </a:r>
            <a:endParaRPr lang="en-US" sz="2400" dirty="0">
              <a:solidFill>
                <a:srgbClr val="FFFF00"/>
              </a:solidFill>
              <a:latin typeface="Times New Roman"/>
              <a:cs typeface="Times New Roman"/>
            </a:endParaRPr>
          </a:p>
        </p:txBody>
      </p:sp>
      <p:sp>
        <p:nvSpPr>
          <p:cNvPr id="14" name="TextBox 13"/>
          <p:cNvSpPr txBox="1"/>
          <p:nvPr/>
        </p:nvSpPr>
        <p:spPr>
          <a:xfrm>
            <a:off x="0" y="3924300"/>
            <a:ext cx="9144000" cy="461665"/>
          </a:xfrm>
          <a:prstGeom prst="rect">
            <a:avLst/>
          </a:prstGeom>
          <a:noFill/>
          <a:ln w="25400">
            <a:noFill/>
          </a:ln>
        </p:spPr>
        <p:txBody>
          <a:bodyPr wrap="square" rtlCol="0">
            <a:spAutoFit/>
          </a:bodyPr>
          <a:lstStyle/>
          <a:p>
            <a:r>
              <a:rPr lang="en-US" sz="2400" dirty="0" smtClean="0">
                <a:solidFill>
                  <a:srgbClr val="FFFF00"/>
                </a:solidFill>
                <a:latin typeface="Times New Roman"/>
                <a:cs typeface="Times New Roman"/>
              </a:rPr>
              <a:t>4.  The whole church involved in Getting the Gospel ‘out there’</a:t>
            </a:r>
            <a:endParaRPr lang="en-US" sz="2400" dirty="0">
              <a:solidFill>
                <a:srgbClr val="FFFF00"/>
              </a:solidFill>
              <a:latin typeface="Times New Roman"/>
              <a:cs typeface="Times New Roman"/>
            </a:endParaRPr>
          </a:p>
        </p:txBody>
      </p:sp>
      <p:sp>
        <p:nvSpPr>
          <p:cNvPr id="15" name="TextBox 14"/>
          <p:cNvSpPr txBox="1"/>
          <p:nvPr/>
        </p:nvSpPr>
        <p:spPr>
          <a:xfrm>
            <a:off x="0" y="342900"/>
            <a:ext cx="9144000" cy="1200328"/>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If </a:t>
            </a:r>
            <a:r>
              <a:rPr lang="en-US" sz="2400" spc="120" dirty="0" smtClean="0">
                <a:solidFill>
                  <a:schemeClr val="bg1"/>
                </a:solidFill>
                <a:latin typeface="Times New Roman"/>
                <a:cs typeface="Times New Roman"/>
              </a:rPr>
              <a:t>our faith is real, and we love others, nothing will deter us from sharing our faith and praying for others to be saved</a:t>
            </a:r>
          </a:p>
          <a:p>
            <a:pPr marL="265113" indent="-265113">
              <a:buFont typeface="Arial"/>
              <a:buChar char="•"/>
            </a:pPr>
            <a:r>
              <a:rPr lang="en-US" sz="2400" spc="120" dirty="0" smtClean="0">
                <a:solidFill>
                  <a:schemeClr val="bg1"/>
                </a:solidFill>
                <a:latin typeface="Times New Roman"/>
                <a:cs typeface="Times New Roman"/>
              </a:rPr>
              <a:t>Faith – an individual’s submission to Christ as Lord</a:t>
            </a:r>
            <a:endParaRPr lang="en-US" sz="2400" spc="120" dirty="0" smtClean="0">
              <a:solidFill>
                <a:schemeClr val="bg1"/>
              </a:solidFill>
              <a:latin typeface="Times New Roman"/>
              <a:cs typeface="Times New Roman"/>
            </a:endParaRPr>
          </a:p>
        </p:txBody>
      </p:sp>
      <p:sp>
        <p:nvSpPr>
          <p:cNvPr id="16" name="TextBox 15"/>
          <p:cNvSpPr txBox="1"/>
          <p:nvPr/>
        </p:nvSpPr>
        <p:spPr>
          <a:xfrm>
            <a:off x="0" y="1714500"/>
            <a:ext cx="9144000"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There is no excuse</a:t>
            </a:r>
          </a:p>
          <a:p>
            <a:pPr marL="265113" indent="-265113">
              <a:buFont typeface="Arial"/>
              <a:buChar char="•"/>
            </a:pPr>
            <a:r>
              <a:rPr lang="en-US" sz="2400" spc="120" dirty="0" smtClean="0">
                <a:solidFill>
                  <a:schemeClr val="bg1"/>
                </a:solidFill>
                <a:latin typeface="Times New Roman"/>
                <a:cs typeface="Times New Roman"/>
              </a:rPr>
              <a:t>Jesus died for our sins.  He calls us to repent and have faith. </a:t>
            </a:r>
            <a:br>
              <a:rPr lang="en-US" sz="2400" spc="120" dirty="0" smtClean="0">
                <a:solidFill>
                  <a:schemeClr val="bg1"/>
                </a:solidFill>
                <a:latin typeface="Times New Roman"/>
                <a:cs typeface="Times New Roman"/>
              </a:rPr>
            </a:br>
            <a:r>
              <a:rPr lang="en-US" sz="2400" spc="120" dirty="0" smtClean="0">
                <a:solidFill>
                  <a:schemeClr val="bg1"/>
                </a:solidFill>
                <a:latin typeface="Times New Roman"/>
                <a:cs typeface="Times New Roman"/>
              </a:rPr>
              <a:t>We must respond to this with action</a:t>
            </a:r>
          </a:p>
          <a:p>
            <a:pPr marL="265113" indent="-265113">
              <a:buFont typeface="Arial"/>
              <a:buChar char="•"/>
            </a:pPr>
            <a:r>
              <a:rPr lang="en-US" sz="2400" spc="120" dirty="0" smtClean="0">
                <a:solidFill>
                  <a:schemeClr val="bg1"/>
                </a:solidFill>
                <a:latin typeface="Times New Roman"/>
                <a:cs typeface="Times New Roman"/>
              </a:rPr>
              <a:t>God is not illusive.  The Gospel is accessible &amp; understandable</a:t>
            </a:r>
          </a:p>
        </p:txBody>
      </p:sp>
      <p:sp>
        <p:nvSpPr>
          <p:cNvPr id="17" name="TextBox 16"/>
          <p:cNvSpPr txBox="1"/>
          <p:nvPr/>
        </p:nvSpPr>
        <p:spPr>
          <a:xfrm>
            <a:off x="2667000" y="3162300"/>
            <a:ext cx="6477000" cy="461665"/>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The Lord may call and empower even you...</a:t>
            </a:r>
          </a:p>
        </p:txBody>
      </p:sp>
      <p:sp>
        <p:nvSpPr>
          <p:cNvPr id="18" name="TextBox 17"/>
          <p:cNvSpPr txBox="1"/>
          <p:nvPr/>
        </p:nvSpPr>
        <p:spPr>
          <a:xfrm>
            <a:off x="0" y="3543300"/>
            <a:ext cx="9144000" cy="461665"/>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Inadequate / Unworthy.  A joy to bless others with preaching</a:t>
            </a:r>
          </a:p>
        </p:txBody>
      </p:sp>
      <p:sp>
        <p:nvSpPr>
          <p:cNvPr id="19" name="TextBox 18"/>
          <p:cNvSpPr txBox="1"/>
          <p:nvPr/>
        </p:nvSpPr>
        <p:spPr>
          <a:xfrm>
            <a:off x="0" y="4229100"/>
            <a:ext cx="3505200" cy="461665"/>
          </a:xfrm>
          <a:prstGeom prst="rect">
            <a:avLst/>
          </a:prstGeom>
          <a:noFill/>
        </p:spPr>
        <p:txBody>
          <a:bodyPr wrap="square" rtlCol="0">
            <a:spAutoFit/>
          </a:bodyPr>
          <a:lstStyle/>
          <a:p>
            <a:pPr marL="265113" indent="-265113">
              <a:buFont typeface="Arial"/>
              <a:buChar char="•"/>
            </a:pPr>
            <a:r>
              <a:rPr lang="en-US" sz="2400" u="sng" spc="120" dirty="0" smtClean="0">
                <a:solidFill>
                  <a:schemeClr val="bg1"/>
                </a:solidFill>
                <a:latin typeface="Times New Roman"/>
                <a:cs typeface="Times New Roman"/>
              </a:rPr>
              <a:t>Sending a preacher</a:t>
            </a:r>
          </a:p>
        </p:txBody>
      </p:sp>
      <p:sp>
        <p:nvSpPr>
          <p:cNvPr id="20" name="TextBox 19"/>
          <p:cNvSpPr txBox="1"/>
          <p:nvPr/>
        </p:nvSpPr>
        <p:spPr>
          <a:xfrm>
            <a:off x="0" y="5253335"/>
            <a:ext cx="9144000" cy="461665"/>
          </a:xfrm>
          <a:prstGeom prst="rect">
            <a:avLst/>
          </a:prstGeom>
          <a:noFill/>
        </p:spPr>
        <p:txBody>
          <a:bodyPr wrap="square" rtlCol="0">
            <a:spAutoFit/>
          </a:bodyPr>
          <a:lstStyle/>
          <a:p>
            <a:pPr marL="265113" indent="-265113">
              <a:buFont typeface="Arial"/>
              <a:buChar char="•"/>
            </a:pPr>
            <a:r>
              <a:rPr lang="en-US" sz="2400" u="sng" spc="120" dirty="0" smtClean="0">
                <a:solidFill>
                  <a:schemeClr val="bg1"/>
                </a:solidFill>
                <a:latin typeface="Times New Roman"/>
                <a:cs typeface="Times New Roman"/>
              </a:rPr>
              <a:t>Confessing Christ</a:t>
            </a:r>
            <a:r>
              <a:rPr lang="en-US" sz="2400" spc="120" dirty="0" smtClean="0">
                <a:solidFill>
                  <a:schemeClr val="bg1"/>
                </a:solidFill>
                <a:latin typeface="Times New Roman"/>
                <a:cs typeface="Times New Roman"/>
              </a:rPr>
              <a:t>.  Simply share what you believe.  And invite</a:t>
            </a:r>
            <a:endParaRPr lang="en-US" sz="2400" spc="120" dirty="0" smtClean="0">
              <a:solidFill>
                <a:schemeClr val="bg1"/>
              </a:solidFill>
              <a:latin typeface="Times New Roman"/>
              <a:cs typeface="Times New Roman"/>
            </a:endParaRPr>
          </a:p>
        </p:txBody>
      </p:sp>
      <p:sp>
        <p:nvSpPr>
          <p:cNvPr id="21" name="TextBox 20"/>
          <p:cNvSpPr txBox="1"/>
          <p:nvPr/>
        </p:nvSpPr>
        <p:spPr>
          <a:xfrm>
            <a:off x="3048000" y="4229100"/>
            <a:ext cx="2819400" cy="461665"/>
          </a:xfrm>
          <a:prstGeom prst="rect">
            <a:avLst/>
          </a:prstGeom>
          <a:noFill/>
          <a:ln w="25400">
            <a:noFill/>
          </a:ln>
        </p:spPr>
        <p:txBody>
          <a:bodyPr wrap="square" rtlCol="0">
            <a:spAutoFit/>
          </a:bodyPr>
          <a:lstStyle/>
          <a:p>
            <a:r>
              <a:rPr lang="en-US" sz="2400" dirty="0" smtClean="0">
                <a:solidFill>
                  <a:srgbClr val="FFFFFF"/>
                </a:solidFill>
                <a:latin typeface="Times New Roman"/>
                <a:cs typeface="Times New Roman"/>
              </a:rPr>
              <a:t>a) </a:t>
            </a:r>
            <a:r>
              <a:rPr lang="en-US" sz="2400" dirty="0" err="1" smtClean="0">
                <a:solidFill>
                  <a:srgbClr val="FFFFFF"/>
                </a:solidFill>
                <a:latin typeface="Times New Roman"/>
                <a:cs typeface="Times New Roman"/>
              </a:rPr>
              <a:t>Recognise</a:t>
            </a:r>
            <a:r>
              <a:rPr lang="en-US" sz="2400" dirty="0" smtClean="0">
                <a:solidFill>
                  <a:srgbClr val="FFFFFF"/>
                </a:solidFill>
                <a:latin typeface="Times New Roman"/>
                <a:cs typeface="Times New Roman"/>
              </a:rPr>
              <a:t> the gift</a:t>
            </a:r>
            <a:endParaRPr lang="en-US" sz="2400" dirty="0">
              <a:solidFill>
                <a:srgbClr val="FFFFFF"/>
              </a:solidFill>
              <a:latin typeface="Times New Roman"/>
              <a:cs typeface="Times New Roman"/>
            </a:endParaRPr>
          </a:p>
        </p:txBody>
      </p:sp>
      <p:sp>
        <p:nvSpPr>
          <p:cNvPr id="22" name="TextBox 21"/>
          <p:cNvSpPr txBox="1"/>
          <p:nvPr/>
        </p:nvSpPr>
        <p:spPr>
          <a:xfrm>
            <a:off x="5715000" y="4229100"/>
            <a:ext cx="2819400" cy="461665"/>
          </a:xfrm>
          <a:prstGeom prst="rect">
            <a:avLst/>
          </a:prstGeom>
          <a:noFill/>
          <a:ln w="25400">
            <a:noFill/>
          </a:ln>
        </p:spPr>
        <p:txBody>
          <a:bodyPr wrap="square" rtlCol="0">
            <a:spAutoFit/>
          </a:bodyPr>
          <a:lstStyle/>
          <a:p>
            <a:r>
              <a:rPr lang="en-US" sz="2400" dirty="0" err="1" smtClean="0">
                <a:solidFill>
                  <a:srgbClr val="FFFFFF"/>
                </a:solidFill>
                <a:latin typeface="Times New Roman"/>
                <a:cs typeface="Times New Roman"/>
              </a:rPr>
              <a:t>b</a:t>
            </a:r>
            <a:r>
              <a:rPr lang="en-US" sz="2400" dirty="0" smtClean="0">
                <a:solidFill>
                  <a:srgbClr val="FFFFFF"/>
                </a:solidFill>
                <a:latin typeface="Times New Roman"/>
                <a:cs typeface="Times New Roman"/>
              </a:rPr>
              <a:t>) Approach</a:t>
            </a:r>
            <a:endParaRPr lang="en-US" sz="2400" dirty="0">
              <a:solidFill>
                <a:srgbClr val="FFFFFF"/>
              </a:solidFill>
              <a:latin typeface="Times New Roman"/>
              <a:cs typeface="Times New Roman"/>
            </a:endParaRPr>
          </a:p>
        </p:txBody>
      </p:sp>
      <p:sp>
        <p:nvSpPr>
          <p:cNvPr id="23" name="TextBox 22"/>
          <p:cNvSpPr txBox="1"/>
          <p:nvPr/>
        </p:nvSpPr>
        <p:spPr>
          <a:xfrm>
            <a:off x="7315200" y="4229100"/>
            <a:ext cx="1828800" cy="461665"/>
          </a:xfrm>
          <a:prstGeom prst="rect">
            <a:avLst/>
          </a:prstGeom>
          <a:noFill/>
          <a:ln w="25400">
            <a:noFill/>
          </a:ln>
        </p:spPr>
        <p:txBody>
          <a:bodyPr wrap="square" rtlCol="0">
            <a:spAutoFit/>
          </a:bodyPr>
          <a:lstStyle/>
          <a:p>
            <a:r>
              <a:rPr lang="en-US" sz="2400" dirty="0" err="1" smtClean="0">
                <a:solidFill>
                  <a:srgbClr val="FFFFFF"/>
                </a:solidFill>
                <a:latin typeface="Times New Roman"/>
                <a:cs typeface="Times New Roman"/>
              </a:rPr>
              <a:t>c</a:t>
            </a:r>
            <a:r>
              <a:rPr lang="en-US" sz="2400" dirty="0" smtClean="0">
                <a:solidFill>
                  <a:srgbClr val="FFFFFF"/>
                </a:solidFill>
                <a:latin typeface="Times New Roman"/>
                <a:cs typeface="Times New Roman"/>
              </a:rPr>
              <a:t>) Encourage</a:t>
            </a:r>
            <a:endParaRPr lang="en-US" sz="2400" dirty="0">
              <a:solidFill>
                <a:srgbClr val="FFFFFF"/>
              </a:solidFill>
              <a:latin typeface="Times New Roman"/>
              <a:cs typeface="Times New Roman"/>
            </a:endParaRPr>
          </a:p>
        </p:txBody>
      </p:sp>
      <p:sp>
        <p:nvSpPr>
          <p:cNvPr id="24" name="TextBox 23"/>
          <p:cNvSpPr txBox="1"/>
          <p:nvPr/>
        </p:nvSpPr>
        <p:spPr>
          <a:xfrm>
            <a:off x="304800" y="4610100"/>
            <a:ext cx="2209800" cy="461665"/>
          </a:xfrm>
          <a:prstGeom prst="rect">
            <a:avLst/>
          </a:prstGeom>
          <a:noFill/>
          <a:ln w="25400">
            <a:noFill/>
          </a:ln>
        </p:spPr>
        <p:txBody>
          <a:bodyPr wrap="square" rtlCol="0">
            <a:spAutoFit/>
          </a:bodyPr>
          <a:lstStyle/>
          <a:p>
            <a:r>
              <a:rPr lang="en-US" sz="2400" dirty="0" err="1" smtClean="0">
                <a:solidFill>
                  <a:srgbClr val="FFFFFF"/>
                </a:solidFill>
                <a:latin typeface="Times New Roman"/>
                <a:cs typeface="Times New Roman"/>
              </a:rPr>
              <a:t>d</a:t>
            </a:r>
            <a:r>
              <a:rPr lang="en-US" sz="2400" dirty="0" smtClean="0">
                <a:solidFill>
                  <a:srgbClr val="FFFFFF"/>
                </a:solidFill>
                <a:latin typeface="Times New Roman"/>
                <a:cs typeface="Times New Roman"/>
              </a:rPr>
              <a:t>) Discern a call</a:t>
            </a:r>
            <a:endParaRPr lang="en-US" sz="2400" dirty="0">
              <a:solidFill>
                <a:srgbClr val="FFFFFF"/>
              </a:solidFill>
              <a:latin typeface="Times New Roman"/>
              <a:cs typeface="Times New Roman"/>
            </a:endParaRPr>
          </a:p>
        </p:txBody>
      </p:sp>
      <p:sp>
        <p:nvSpPr>
          <p:cNvPr id="25" name="TextBox 24"/>
          <p:cNvSpPr txBox="1"/>
          <p:nvPr/>
        </p:nvSpPr>
        <p:spPr>
          <a:xfrm>
            <a:off x="2514600" y="4610100"/>
            <a:ext cx="4724400" cy="461665"/>
          </a:xfrm>
          <a:prstGeom prst="rect">
            <a:avLst/>
          </a:prstGeom>
          <a:noFill/>
          <a:ln w="25400">
            <a:noFill/>
          </a:ln>
        </p:spPr>
        <p:txBody>
          <a:bodyPr wrap="square" rtlCol="0">
            <a:spAutoFit/>
          </a:bodyPr>
          <a:lstStyle/>
          <a:p>
            <a:r>
              <a:rPr lang="en-US" sz="2400" dirty="0" err="1" smtClean="0">
                <a:solidFill>
                  <a:srgbClr val="FFFFFF"/>
                </a:solidFill>
                <a:latin typeface="Times New Roman"/>
                <a:cs typeface="Times New Roman"/>
              </a:rPr>
              <a:t>e</a:t>
            </a:r>
            <a:r>
              <a:rPr lang="en-US" sz="2400" dirty="0" smtClean="0">
                <a:solidFill>
                  <a:srgbClr val="FFFFFF"/>
                </a:solidFill>
                <a:latin typeface="Times New Roman"/>
                <a:cs typeface="Times New Roman"/>
              </a:rPr>
              <a:t>) Count the cost to the congregation</a:t>
            </a:r>
            <a:endParaRPr lang="en-US" sz="2400" dirty="0">
              <a:solidFill>
                <a:srgbClr val="FFFFFF"/>
              </a:solidFill>
              <a:latin typeface="Times New Roman"/>
              <a:cs typeface="Times New Roman"/>
            </a:endParaRPr>
          </a:p>
        </p:txBody>
      </p:sp>
      <p:sp>
        <p:nvSpPr>
          <p:cNvPr id="26" name="TextBox 25"/>
          <p:cNvSpPr txBox="1"/>
          <p:nvPr/>
        </p:nvSpPr>
        <p:spPr>
          <a:xfrm>
            <a:off x="7162800" y="4610100"/>
            <a:ext cx="1828800" cy="461665"/>
          </a:xfrm>
          <a:prstGeom prst="rect">
            <a:avLst/>
          </a:prstGeom>
          <a:noFill/>
          <a:ln w="25400">
            <a:noFill/>
          </a:ln>
        </p:spPr>
        <p:txBody>
          <a:bodyPr wrap="square" rtlCol="0">
            <a:spAutoFit/>
          </a:bodyPr>
          <a:lstStyle/>
          <a:p>
            <a:r>
              <a:rPr lang="en-US" sz="2400" dirty="0" err="1" smtClean="0">
                <a:solidFill>
                  <a:srgbClr val="FFFFFF"/>
                </a:solidFill>
                <a:latin typeface="Times New Roman"/>
                <a:cs typeface="Times New Roman"/>
              </a:rPr>
              <a:t>f</a:t>
            </a:r>
            <a:r>
              <a:rPr lang="en-US" sz="2400" dirty="0" smtClean="0">
                <a:solidFill>
                  <a:srgbClr val="FFFFFF"/>
                </a:solidFill>
                <a:latin typeface="Times New Roman"/>
                <a:cs typeface="Times New Roman"/>
              </a:rPr>
              <a:t>) Support</a:t>
            </a:r>
            <a:endParaRPr lang="en-US" sz="2400" dirty="0">
              <a:solidFill>
                <a:srgbClr val="FFFFFF"/>
              </a:solidFill>
              <a:latin typeface="Times New Roman"/>
              <a:cs typeface="Times New Roman"/>
            </a:endParaRPr>
          </a:p>
        </p:txBody>
      </p:sp>
      <p:sp>
        <p:nvSpPr>
          <p:cNvPr id="27" name="TextBox 26"/>
          <p:cNvSpPr txBox="1"/>
          <p:nvPr/>
        </p:nvSpPr>
        <p:spPr>
          <a:xfrm>
            <a:off x="304800" y="4914900"/>
            <a:ext cx="1828800" cy="461665"/>
          </a:xfrm>
          <a:prstGeom prst="rect">
            <a:avLst/>
          </a:prstGeom>
          <a:noFill/>
          <a:ln w="25400">
            <a:noFill/>
          </a:ln>
        </p:spPr>
        <p:txBody>
          <a:bodyPr wrap="square" rtlCol="0">
            <a:spAutoFit/>
          </a:bodyPr>
          <a:lstStyle/>
          <a:p>
            <a:r>
              <a:rPr lang="en-US" sz="2400" dirty="0" err="1" smtClean="0">
                <a:solidFill>
                  <a:srgbClr val="FFFFFF"/>
                </a:solidFill>
                <a:latin typeface="Times New Roman"/>
                <a:cs typeface="Times New Roman"/>
              </a:rPr>
              <a:t>g</a:t>
            </a:r>
            <a:r>
              <a:rPr lang="en-US" sz="2400" dirty="0" smtClean="0">
                <a:solidFill>
                  <a:srgbClr val="FFFFFF"/>
                </a:solidFill>
                <a:latin typeface="Times New Roman"/>
                <a:cs typeface="Times New Roman"/>
              </a:rPr>
              <a:t>) Prayer</a:t>
            </a:r>
            <a:endParaRPr lang="en-US" sz="2400" dirty="0">
              <a:solidFill>
                <a:srgbClr val="FFFFFF"/>
              </a:solidFill>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P spid="15" grpId="0" build="p"/>
      <p:bldP spid="16" grpId="0" build="p"/>
      <p:bldP spid="17" grpId="0"/>
      <p:bldP spid="18" grpId="0"/>
      <p:bldP spid="19" grpId="0"/>
      <p:bldP spid="20" grpId="0"/>
      <p:bldP spid="21" grpId="0"/>
      <p:bldP spid="22" grpId="0"/>
      <p:bldP spid="23" grpId="0"/>
      <p:bldP spid="24" grpId="0"/>
      <p:bldP spid="25" grpId="0"/>
      <p:bldP spid="26" grpId="0"/>
      <p:bldP spid="2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36020</TotalTime>
  <Words>787</Words>
  <Application>Microsoft Macintosh PowerPoint</Application>
  <PresentationFormat>On-screen Show (16:10)</PresentationFormat>
  <Paragraphs>38</Paragraphs>
  <Slides>8</Slides>
  <Notes>3</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Default Design</vt:lpstr>
      <vt:lpstr>Slide 1</vt:lpstr>
      <vt:lpstr>Slide 2</vt:lpstr>
      <vt:lpstr>Slide 3</vt:lpstr>
      <vt:lpstr>Slide 4</vt:lpstr>
      <vt:lpstr>Slide 5</vt:lpstr>
      <vt:lpstr>Slide 6</vt:lpstr>
      <vt:lpstr>Slide 7</vt:lpstr>
      <vt:lpstr>Slide 8</vt:lpstr>
    </vt:vector>
  </TitlesOfParts>
  <Company>UC Queensland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324</cp:revision>
  <cp:lastPrinted>2016-09-30T06:07:35Z</cp:lastPrinted>
  <dcterms:created xsi:type="dcterms:W3CDTF">2016-09-30T04:58:18Z</dcterms:created>
  <dcterms:modified xsi:type="dcterms:W3CDTF">2016-09-30T06:31:06Z</dcterms:modified>
</cp:coreProperties>
</file>